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412" r:id="rId2"/>
    <p:sldId id="453" r:id="rId3"/>
    <p:sldId id="260" r:id="rId4"/>
    <p:sldId id="455" r:id="rId5"/>
    <p:sldId id="456" r:id="rId6"/>
    <p:sldId id="457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1D655-2779-4AD3-AF3A-7FF99F66F526}" type="datetimeFigureOut">
              <a:rPr lang="en-IN" smtClean="0"/>
              <a:t>19-03-2026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07A3A-E287-4E0F-BB39-EEF79D59986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378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2D02C-5F8B-46F7-99F6-34EB863A9A99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755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02640" y="1802790"/>
            <a:ext cx="3674745" cy="4080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837933" y="1843786"/>
            <a:ext cx="3502659" cy="397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rbel Light"/>
                <a:cs typeface="Corbel Ligh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9143"/>
            <a:ext cx="12192000" cy="6849109"/>
          </a:xfrm>
          <a:custGeom>
            <a:avLst/>
            <a:gdLst/>
            <a:ahLst/>
            <a:cxnLst/>
            <a:rect l="l" t="t" r="r" b="b"/>
            <a:pathLst>
              <a:path w="12192000" h="6849109">
                <a:moveTo>
                  <a:pt x="12192000" y="0"/>
                </a:moveTo>
                <a:lnTo>
                  <a:pt x="0" y="0"/>
                </a:lnTo>
                <a:lnTo>
                  <a:pt x="0" y="6848856"/>
                </a:lnTo>
                <a:lnTo>
                  <a:pt x="12192000" y="6848856"/>
                </a:lnTo>
                <a:lnTo>
                  <a:pt x="12192000" y="0"/>
                </a:lnTo>
                <a:close/>
              </a:path>
            </a:pathLst>
          </a:custGeom>
          <a:solidFill>
            <a:srgbClr val="748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B8034-8876-41B6-B03F-C3DC16797043}" type="datetimeFigureOut">
              <a:rPr lang="en-IN" smtClean="0"/>
              <a:t>19-03-2026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CBF5-211C-4DFC-973B-F80B787248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6586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1E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4844" y="1205865"/>
            <a:ext cx="314388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8390" y="1962150"/>
            <a:ext cx="9801225" cy="2619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6" t="18279" r="17132" b="23116"/>
          <a:stretch/>
        </p:blipFill>
        <p:spPr>
          <a:xfrm>
            <a:off x="7366794" y="1372522"/>
            <a:ext cx="1080589" cy="10874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62863" y="2565294"/>
            <a:ext cx="4638745" cy="3752553"/>
          </a:xfrm>
          <a:prstGeom prst="rect">
            <a:avLst/>
          </a:prstGeom>
          <a:noFill/>
          <a:ln>
            <a:solidFill>
              <a:srgbClr val="7489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16459"/>
            <a:ext cx="823865" cy="2435374"/>
          </a:xfrm>
          <a:prstGeom prst="rect">
            <a:avLst/>
          </a:prstGeom>
          <a:solidFill>
            <a:srgbClr val="748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6878201" y="2181576"/>
            <a:ext cx="1562382" cy="391333"/>
          </a:xfrm>
          <a:custGeom>
            <a:avLst/>
            <a:gdLst>
              <a:gd name="connsiteX0" fmla="*/ 0 w 1267436"/>
              <a:gd name="connsiteY0" fmla="*/ 0 h 383719"/>
              <a:gd name="connsiteX1" fmla="*/ 1267436 w 1267436"/>
              <a:gd name="connsiteY1" fmla="*/ 0 h 383719"/>
              <a:gd name="connsiteX2" fmla="*/ 1267436 w 1267436"/>
              <a:gd name="connsiteY2" fmla="*/ 383719 h 383719"/>
              <a:gd name="connsiteX3" fmla="*/ 0 w 1267436"/>
              <a:gd name="connsiteY3" fmla="*/ 383719 h 383719"/>
              <a:gd name="connsiteX4" fmla="*/ 0 w 1267436"/>
              <a:gd name="connsiteY4" fmla="*/ 0 h 383719"/>
              <a:gd name="connsiteX0" fmla="*/ 0 w 1548094"/>
              <a:gd name="connsiteY0" fmla="*/ 0 h 383719"/>
              <a:gd name="connsiteX1" fmla="*/ 1267436 w 1548094"/>
              <a:gd name="connsiteY1" fmla="*/ 0 h 383719"/>
              <a:gd name="connsiteX2" fmla="*/ 1548094 w 1548094"/>
              <a:gd name="connsiteY2" fmla="*/ 374665 h 383719"/>
              <a:gd name="connsiteX3" fmla="*/ 0 w 1548094"/>
              <a:gd name="connsiteY3" fmla="*/ 383719 h 383719"/>
              <a:gd name="connsiteX4" fmla="*/ 0 w 1548094"/>
              <a:gd name="connsiteY4" fmla="*/ 0 h 383719"/>
              <a:gd name="connsiteX0" fmla="*/ 0 w 1562382"/>
              <a:gd name="connsiteY0" fmla="*/ 0 h 391333"/>
              <a:gd name="connsiteX1" fmla="*/ 1267436 w 1562382"/>
              <a:gd name="connsiteY1" fmla="*/ 0 h 391333"/>
              <a:gd name="connsiteX2" fmla="*/ 1562382 w 1562382"/>
              <a:gd name="connsiteY2" fmla="*/ 391333 h 391333"/>
              <a:gd name="connsiteX3" fmla="*/ 0 w 1562382"/>
              <a:gd name="connsiteY3" fmla="*/ 383719 h 391333"/>
              <a:gd name="connsiteX4" fmla="*/ 0 w 1562382"/>
              <a:gd name="connsiteY4" fmla="*/ 0 h 39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382" h="391333">
                <a:moveTo>
                  <a:pt x="0" y="0"/>
                </a:moveTo>
                <a:lnTo>
                  <a:pt x="1267436" y="0"/>
                </a:lnTo>
                <a:lnTo>
                  <a:pt x="1562382" y="391333"/>
                </a:lnTo>
                <a:lnTo>
                  <a:pt x="0" y="383719"/>
                </a:lnTo>
                <a:lnTo>
                  <a:pt x="0" y="0"/>
                </a:lnTo>
                <a:close/>
              </a:path>
            </a:pathLst>
          </a:custGeom>
          <a:solidFill>
            <a:srgbClr val="748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1023042" y="2939172"/>
            <a:ext cx="404689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600" b="1" dirty="0">
                <a:latin typeface="Candara" panose="020E0502030303020204" pitchFamily="34" charset="0"/>
                <a:cs typeface="Jameel Noori Nastaleeq" panose="02000503000000000004" pitchFamily="2" charset="-78"/>
              </a:rPr>
              <a:t>Founded in January 1955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600" b="1" dirty="0">
                <a:latin typeface="Candara" panose="020E0502030303020204" pitchFamily="34" charset="0"/>
                <a:cs typeface="Jameel Noori Nastaleeq" panose="02000503000000000004" pitchFamily="2" charset="-78"/>
              </a:rPr>
              <a:t>Dedicated to providing essential religious education for Muslim children.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664200" y="173805"/>
            <a:ext cx="5309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00" b="1" dirty="0" err="1">
                <a:solidFill>
                  <a:schemeClr val="accent6"/>
                </a:solidFill>
                <a:latin typeface="Ivy Mode" panose="020B0404020101010102" pitchFamily="34" charset="0"/>
                <a:cs typeface="Ivy Mode" panose="020B0404020101010102" pitchFamily="34" charset="0"/>
              </a:rPr>
              <a:t>Deeni</a:t>
            </a:r>
            <a:r>
              <a:rPr lang="en-IN" sz="4400" b="1" dirty="0">
                <a:solidFill>
                  <a:schemeClr val="accent6"/>
                </a:solidFill>
                <a:latin typeface="Ivy Mode" panose="020B0404020101010102" pitchFamily="34" charset="0"/>
                <a:cs typeface="Ivy Mode" panose="020B0404020101010102" pitchFamily="34" charset="0"/>
              </a:rPr>
              <a:t> </a:t>
            </a:r>
            <a:r>
              <a:rPr lang="en-IN" sz="4400" b="1" dirty="0" err="1">
                <a:solidFill>
                  <a:schemeClr val="accent6"/>
                </a:solidFill>
                <a:latin typeface="Ivy Mode" panose="020B0404020101010102" pitchFamily="34" charset="0"/>
                <a:cs typeface="Ivy Mode" panose="020B0404020101010102" pitchFamily="34" charset="0"/>
              </a:rPr>
              <a:t>Ta’alimi</a:t>
            </a:r>
            <a:r>
              <a:rPr lang="en-IN" sz="4400" b="1" dirty="0">
                <a:solidFill>
                  <a:schemeClr val="accent6"/>
                </a:solidFill>
                <a:latin typeface="Ivy Mode" panose="020B0404020101010102" pitchFamily="34" charset="0"/>
                <a:cs typeface="Ivy Mode" panose="020B0404020101010102" pitchFamily="34" charset="0"/>
              </a:rPr>
              <a:t> Board </a:t>
            </a:r>
          </a:p>
        </p:txBody>
      </p:sp>
      <p:sp>
        <p:nvSpPr>
          <p:cNvPr id="9" name="Oval 8"/>
          <p:cNvSpPr/>
          <p:nvPr/>
        </p:nvSpPr>
        <p:spPr>
          <a:xfrm>
            <a:off x="180662" y="676790"/>
            <a:ext cx="1248512" cy="1248512"/>
          </a:xfrm>
          <a:prstGeom prst="ellipse">
            <a:avLst/>
          </a:prstGeom>
          <a:solidFill>
            <a:srgbClr val="E2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5890437" y="2709488"/>
            <a:ext cx="4638746" cy="3461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A8C0B7"/>
              </a:buClr>
            </a:pPr>
            <a:r>
              <a:rPr lang="en-IN" sz="2300" b="1" i="1" dirty="0">
                <a:latin typeface="Corbel" panose="020B0503020204020204" pitchFamily="34" charset="0"/>
                <a:cs typeface="Jameel Noori Nastaleeq" panose="02000503000000000004" pitchFamily="2" charset="-78"/>
              </a:rPr>
              <a:t>The </a:t>
            </a:r>
            <a:r>
              <a:rPr lang="en-IN" sz="2300" b="1" i="1" dirty="0" err="1">
                <a:latin typeface="Corbel" panose="020B0503020204020204" pitchFamily="34" charset="0"/>
                <a:cs typeface="Jameel Noori Nastaleeq" panose="02000503000000000004" pitchFamily="2" charset="-78"/>
              </a:rPr>
              <a:t>Deeni</a:t>
            </a:r>
            <a:r>
              <a:rPr lang="en-IN" sz="2300" b="1" i="1" dirty="0">
                <a:latin typeface="Corbel" panose="020B0503020204020204" pitchFamily="34" charset="0"/>
                <a:cs typeface="Jameel Noori Nastaleeq" panose="02000503000000000004" pitchFamily="2" charset="-78"/>
              </a:rPr>
              <a:t> </a:t>
            </a:r>
            <a:r>
              <a:rPr lang="en-IN" sz="2300" b="1" i="1" dirty="0" err="1">
                <a:latin typeface="Corbel" panose="020B0503020204020204" pitchFamily="34" charset="0"/>
                <a:cs typeface="Jameel Noori Nastaleeq" panose="02000503000000000004" pitchFamily="2" charset="-78"/>
              </a:rPr>
              <a:t>Ta’alimi</a:t>
            </a:r>
            <a:r>
              <a:rPr lang="en-IN" sz="2300" b="1" i="1" dirty="0">
                <a:latin typeface="Corbel" panose="020B0503020204020204" pitchFamily="34" charset="0"/>
                <a:cs typeface="Jameel Noori Nastaleeq" panose="02000503000000000004" pitchFamily="2" charset="-78"/>
              </a:rPr>
              <a:t> Board's overarching goal is to ensure that 100% of Muslim children receive basic religious education, fostering a connection with their faith. To connect maktab with </a:t>
            </a:r>
            <a:r>
              <a:rPr lang="en-IN" sz="2300" b="1" i="1" dirty="0" err="1">
                <a:latin typeface="Corbel" panose="020B0503020204020204" pitchFamily="34" charset="0"/>
                <a:cs typeface="Jameel Noori Nastaleeq" panose="02000503000000000004" pitchFamily="2" charset="-78"/>
              </a:rPr>
              <a:t>darul</a:t>
            </a:r>
            <a:r>
              <a:rPr lang="en-IN" sz="2300" b="1" i="1" dirty="0">
                <a:latin typeface="Corbel" panose="020B0503020204020204" pitchFamily="34" charset="0"/>
                <a:cs typeface="Jameel Noori Nastaleeq" panose="02000503000000000004" pitchFamily="2" charset="-78"/>
              </a:rPr>
              <a:t> </a:t>
            </a:r>
            <a:r>
              <a:rPr lang="en-IN" sz="2300" b="1" i="1" dirty="0" err="1">
                <a:latin typeface="Corbel" panose="020B0503020204020204" pitchFamily="34" charset="0"/>
                <a:cs typeface="Jameel Noori Nastaleeq" panose="02000503000000000004" pitchFamily="2" charset="-78"/>
              </a:rPr>
              <a:t>ulooms</a:t>
            </a:r>
            <a:r>
              <a:rPr lang="en-IN" sz="2300" b="1" i="1" dirty="0">
                <a:latin typeface="Corbel" panose="020B0503020204020204" pitchFamily="34" charset="0"/>
                <a:cs typeface="Jameel Noori Nastaleeq" panose="02000503000000000004" pitchFamily="2" charset="-78"/>
              </a:rPr>
              <a:t>, and to educate all sections of the Muslim Community.</a:t>
            </a:r>
          </a:p>
        </p:txBody>
      </p:sp>
      <p:sp>
        <p:nvSpPr>
          <p:cNvPr id="7" name="Rectangle 6"/>
          <p:cNvSpPr/>
          <p:nvPr/>
        </p:nvSpPr>
        <p:spPr>
          <a:xfrm>
            <a:off x="7231133" y="2151655"/>
            <a:ext cx="9541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IN" sz="2400" b="1" spc="300" dirty="0">
                <a:solidFill>
                  <a:schemeClr val="bg1"/>
                </a:solidFill>
                <a:latin typeface="Ivy Mode Light" panose="020B0404020101010102" pitchFamily="34" charset="0"/>
                <a:ea typeface="Cascadia Mono Light" panose="020B0609020000020004" pitchFamily="49" charset="0"/>
                <a:cs typeface="Ivy Mode Light" panose="020B0404020101010102" pitchFamily="34" charset="0"/>
              </a:rPr>
              <a:t>Goal</a:t>
            </a:r>
            <a:endParaRPr lang="en-IN" sz="2400" b="1" spc="300" dirty="0">
              <a:solidFill>
                <a:schemeClr val="bg1"/>
              </a:solidFill>
              <a:latin typeface="Ivy Mode Light" panose="020B0404020101010102" pitchFamily="34" charset="0"/>
              <a:cs typeface="Ivy Mode Light" panose="020B0404020101010102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4" y="723518"/>
            <a:ext cx="1160761" cy="1160761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6525963" y="2050752"/>
            <a:ext cx="632745" cy="632745"/>
          </a:xfrm>
          <a:prstGeom prst="ellipse">
            <a:avLst/>
          </a:prstGeom>
          <a:solidFill>
            <a:srgbClr val="E2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6" t="18279" r="17132" b="23116"/>
          <a:stretch/>
        </p:blipFill>
        <p:spPr>
          <a:xfrm>
            <a:off x="6577553" y="1916270"/>
            <a:ext cx="744279" cy="7490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63" y="269241"/>
            <a:ext cx="1216817" cy="4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9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1EAE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223003"/>
            <a:ext cx="12153900" cy="2635250"/>
            <a:chOff x="0" y="4223003"/>
            <a:chExt cx="12153900" cy="2635250"/>
          </a:xfrm>
        </p:grpSpPr>
        <p:sp>
          <p:nvSpPr>
            <p:cNvPr id="4" name="object 4"/>
            <p:cNvSpPr/>
            <p:nvPr/>
          </p:nvSpPr>
          <p:spPr>
            <a:xfrm>
              <a:off x="0" y="4223003"/>
              <a:ext cx="12153900" cy="2635250"/>
            </a:xfrm>
            <a:custGeom>
              <a:avLst/>
              <a:gdLst/>
              <a:ahLst/>
              <a:cxnLst/>
              <a:rect l="l" t="t" r="r" b="b"/>
              <a:pathLst>
                <a:path w="12153900" h="2635250">
                  <a:moveTo>
                    <a:pt x="12153900" y="2634996"/>
                  </a:moveTo>
                  <a:lnTo>
                    <a:pt x="12153900" y="0"/>
                  </a:lnTo>
                  <a:lnTo>
                    <a:pt x="0" y="0"/>
                  </a:lnTo>
                  <a:lnTo>
                    <a:pt x="0" y="2634996"/>
                  </a:lnTo>
                  <a:lnTo>
                    <a:pt x="12153900" y="2634996"/>
                  </a:lnTo>
                  <a:close/>
                </a:path>
              </a:pathLst>
            </a:custGeom>
            <a:solidFill>
              <a:srgbClr val="B0C5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40" y="4559807"/>
              <a:ext cx="6182995" cy="1294130"/>
            </a:xfrm>
            <a:custGeom>
              <a:avLst/>
              <a:gdLst/>
              <a:ahLst/>
              <a:cxnLst/>
              <a:rect l="l" t="t" r="r" b="b"/>
              <a:pathLst>
                <a:path w="6182995" h="1294129">
                  <a:moveTo>
                    <a:pt x="6182868" y="684276"/>
                  </a:moveTo>
                  <a:lnTo>
                    <a:pt x="0" y="684276"/>
                  </a:lnTo>
                  <a:lnTo>
                    <a:pt x="0" y="1293876"/>
                  </a:lnTo>
                  <a:lnTo>
                    <a:pt x="6182868" y="1293876"/>
                  </a:lnTo>
                  <a:lnTo>
                    <a:pt x="6182868" y="684276"/>
                  </a:lnTo>
                  <a:close/>
                </a:path>
                <a:path w="6182995" h="1294129">
                  <a:moveTo>
                    <a:pt x="6182868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6182868" y="609600"/>
                  </a:lnTo>
                  <a:lnTo>
                    <a:pt x="6182868" y="0"/>
                  </a:lnTo>
                  <a:close/>
                </a:path>
              </a:pathLst>
            </a:custGeom>
            <a:solidFill>
              <a:srgbClr val="E1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46750" y="4611446"/>
            <a:ext cx="27114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000" spc="-35" dirty="0">
                <a:latin typeface="Corbel"/>
                <a:cs typeface="Corbel"/>
              </a:rPr>
              <a:t>Total</a:t>
            </a:r>
            <a:r>
              <a:rPr sz="3000" spc="-110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Students</a:t>
            </a:r>
            <a:r>
              <a:rPr lang="en-US" sz="3000" spc="-10" dirty="0">
                <a:latin typeface="Corbel"/>
                <a:cs typeface="Corbel"/>
              </a:rPr>
              <a:t>:</a:t>
            </a:r>
            <a:endParaRPr sz="3000" dirty="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11122152" cy="3506723"/>
            <a:chOff x="0" y="0"/>
            <a:chExt cx="11122152" cy="3506723"/>
          </a:xfrm>
        </p:grpSpPr>
        <p:sp>
          <p:nvSpPr>
            <p:cNvPr id="8" name="object 8"/>
            <p:cNvSpPr/>
            <p:nvPr/>
          </p:nvSpPr>
          <p:spPr>
            <a:xfrm>
              <a:off x="0" y="196595"/>
              <a:ext cx="3200400" cy="336805"/>
            </a:xfrm>
            <a:custGeom>
              <a:avLst/>
              <a:gdLst/>
              <a:ahLst/>
              <a:cxnLst/>
              <a:rect l="l" t="t" r="r" b="b"/>
              <a:pathLst>
                <a:path w="2816860" h="338455">
                  <a:moveTo>
                    <a:pt x="2816352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2816352" y="338327"/>
                  </a:lnTo>
                  <a:lnTo>
                    <a:pt x="2816352" y="0"/>
                  </a:lnTo>
                  <a:close/>
                </a:path>
              </a:pathLst>
            </a:custGeom>
            <a:solidFill>
              <a:srgbClr val="74887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5612" y="656844"/>
              <a:ext cx="10416540" cy="28498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9915" y="0"/>
              <a:ext cx="707390" cy="706120"/>
            </a:xfrm>
            <a:custGeom>
              <a:avLst/>
              <a:gdLst/>
              <a:ahLst/>
              <a:cxnLst/>
              <a:rect l="l" t="t" r="r" b="b"/>
              <a:pathLst>
                <a:path w="707390" h="706120">
                  <a:moveTo>
                    <a:pt x="353568" y="0"/>
                  </a:moveTo>
                  <a:lnTo>
                    <a:pt x="305589" y="3221"/>
                  </a:lnTo>
                  <a:lnTo>
                    <a:pt x="259573" y="12604"/>
                  </a:lnTo>
                  <a:lnTo>
                    <a:pt x="215941" y="27729"/>
                  </a:lnTo>
                  <a:lnTo>
                    <a:pt x="175113" y="48175"/>
                  </a:lnTo>
                  <a:lnTo>
                    <a:pt x="137511" y="73521"/>
                  </a:lnTo>
                  <a:lnTo>
                    <a:pt x="103555" y="103346"/>
                  </a:lnTo>
                  <a:lnTo>
                    <a:pt x="73668" y="137230"/>
                  </a:lnTo>
                  <a:lnTo>
                    <a:pt x="48271" y="174751"/>
                  </a:lnTo>
                  <a:lnTo>
                    <a:pt x="27784" y="215491"/>
                  </a:lnTo>
                  <a:lnTo>
                    <a:pt x="12629" y="259027"/>
                  </a:lnTo>
                  <a:lnTo>
                    <a:pt x="3227" y="304938"/>
                  </a:lnTo>
                  <a:lnTo>
                    <a:pt x="0" y="352805"/>
                  </a:lnTo>
                  <a:lnTo>
                    <a:pt x="3227" y="400673"/>
                  </a:lnTo>
                  <a:lnTo>
                    <a:pt x="12629" y="446584"/>
                  </a:lnTo>
                  <a:lnTo>
                    <a:pt x="27784" y="490120"/>
                  </a:lnTo>
                  <a:lnTo>
                    <a:pt x="48271" y="530860"/>
                  </a:lnTo>
                  <a:lnTo>
                    <a:pt x="73668" y="568381"/>
                  </a:lnTo>
                  <a:lnTo>
                    <a:pt x="103555" y="602265"/>
                  </a:lnTo>
                  <a:lnTo>
                    <a:pt x="137511" y="632090"/>
                  </a:lnTo>
                  <a:lnTo>
                    <a:pt x="175113" y="657436"/>
                  </a:lnTo>
                  <a:lnTo>
                    <a:pt x="215941" y="677882"/>
                  </a:lnTo>
                  <a:lnTo>
                    <a:pt x="259573" y="693007"/>
                  </a:lnTo>
                  <a:lnTo>
                    <a:pt x="305589" y="702390"/>
                  </a:lnTo>
                  <a:lnTo>
                    <a:pt x="353568" y="705612"/>
                  </a:lnTo>
                  <a:lnTo>
                    <a:pt x="401546" y="702390"/>
                  </a:lnTo>
                  <a:lnTo>
                    <a:pt x="447562" y="693007"/>
                  </a:lnTo>
                  <a:lnTo>
                    <a:pt x="491194" y="677882"/>
                  </a:lnTo>
                  <a:lnTo>
                    <a:pt x="532022" y="657436"/>
                  </a:lnTo>
                  <a:lnTo>
                    <a:pt x="569624" y="632090"/>
                  </a:lnTo>
                  <a:lnTo>
                    <a:pt x="603580" y="602265"/>
                  </a:lnTo>
                  <a:lnTo>
                    <a:pt x="633467" y="568381"/>
                  </a:lnTo>
                  <a:lnTo>
                    <a:pt x="658864" y="530860"/>
                  </a:lnTo>
                  <a:lnTo>
                    <a:pt x="679351" y="490120"/>
                  </a:lnTo>
                  <a:lnTo>
                    <a:pt x="694506" y="446584"/>
                  </a:lnTo>
                  <a:lnTo>
                    <a:pt x="703908" y="400673"/>
                  </a:lnTo>
                  <a:lnTo>
                    <a:pt x="707136" y="352805"/>
                  </a:lnTo>
                  <a:lnTo>
                    <a:pt x="703908" y="304938"/>
                  </a:lnTo>
                  <a:lnTo>
                    <a:pt x="694506" y="259027"/>
                  </a:lnTo>
                  <a:lnTo>
                    <a:pt x="679351" y="215491"/>
                  </a:lnTo>
                  <a:lnTo>
                    <a:pt x="658864" y="174752"/>
                  </a:lnTo>
                  <a:lnTo>
                    <a:pt x="633467" y="137230"/>
                  </a:lnTo>
                  <a:lnTo>
                    <a:pt x="603580" y="103346"/>
                  </a:lnTo>
                  <a:lnTo>
                    <a:pt x="569624" y="73521"/>
                  </a:lnTo>
                  <a:lnTo>
                    <a:pt x="532022" y="48175"/>
                  </a:lnTo>
                  <a:lnTo>
                    <a:pt x="491194" y="27729"/>
                  </a:lnTo>
                  <a:lnTo>
                    <a:pt x="447562" y="12604"/>
                  </a:lnTo>
                  <a:lnTo>
                    <a:pt x="401546" y="3221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E1EA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0143" y="3838955"/>
            <a:ext cx="3403600" cy="721360"/>
          </a:xfrm>
          <a:prstGeom prst="rect">
            <a:avLst/>
          </a:prstGeom>
          <a:solidFill>
            <a:srgbClr val="74887A"/>
          </a:solidFill>
        </p:spPr>
        <p:txBody>
          <a:bodyPr vert="horz" wrap="square" lIns="0" tIns="8636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680"/>
              </a:spcBef>
            </a:pP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Journey</a:t>
            </a:r>
            <a:r>
              <a:rPr sz="3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3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Times New Roman"/>
                <a:cs typeface="Times New Roman"/>
              </a:rPr>
              <a:t>far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8722" y="223519"/>
            <a:ext cx="234167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60" dirty="0" err="1">
                <a:solidFill>
                  <a:srgbClr val="FFFFFF"/>
                </a:solidFill>
                <a:latin typeface="Verdana"/>
                <a:cs typeface="Verdana"/>
              </a:rPr>
              <a:t>Deeni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5" dirty="0" err="1">
                <a:solidFill>
                  <a:srgbClr val="FFFFFF"/>
                </a:solidFill>
                <a:latin typeface="Verdana"/>
                <a:cs typeface="Verdana"/>
              </a:rPr>
              <a:t>Ta’alim</a:t>
            </a:r>
            <a:r>
              <a:rPr lang="en-US" sz="1600" spc="-95" dirty="0" err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en-US" sz="16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Board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60020" y="83819"/>
            <a:ext cx="11672570" cy="622300"/>
            <a:chOff x="160020" y="83819"/>
            <a:chExt cx="11672570" cy="6223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" y="83819"/>
              <a:ext cx="565404" cy="5638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14660" y="269748"/>
              <a:ext cx="1217676" cy="4358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9750552" y="4609287"/>
            <a:ext cx="201295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 27,90,510</a:t>
            </a:r>
            <a:endParaRPr sz="3000" dirty="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46750" y="5288686"/>
            <a:ext cx="6016752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003675" algn="l"/>
              </a:tabLst>
            </a:pPr>
            <a:r>
              <a:rPr sz="2800" spc="-40" dirty="0">
                <a:latin typeface="Corbel"/>
                <a:cs typeface="Corbel"/>
              </a:rPr>
              <a:t>Trained</a:t>
            </a:r>
            <a:r>
              <a:rPr sz="2800" spc="-14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Teachers</a:t>
            </a:r>
            <a:r>
              <a:rPr lang="en-US" sz="2800" spc="-10" dirty="0">
                <a:latin typeface="Corbel"/>
                <a:cs typeface="Corbel"/>
              </a:rPr>
              <a:t>: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lang="en-US" sz="2800" dirty="0">
                <a:latin typeface="Corbel"/>
                <a:cs typeface="Corbel"/>
              </a:rPr>
              <a:t> </a:t>
            </a:r>
            <a:r>
              <a:rPr lang="en-IN" sz="2800" b="1" spc="140" dirty="0">
                <a:latin typeface="Tahoma"/>
                <a:cs typeface="Tahoma"/>
              </a:rPr>
              <a:t>17,093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54040" y="5928359"/>
            <a:ext cx="6182995" cy="443711"/>
          </a:xfrm>
          <a:prstGeom prst="rect">
            <a:avLst/>
          </a:prstGeom>
          <a:solidFill>
            <a:srgbClr val="E1EAE7"/>
          </a:solidFill>
        </p:spPr>
        <p:txBody>
          <a:bodyPr vert="horz" wrap="square" lIns="0" tIns="1270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00"/>
              </a:spcBef>
              <a:tabLst>
                <a:tab pos="4096385" algn="l"/>
              </a:tabLst>
            </a:pPr>
            <a:r>
              <a:rPr sz="2800" spc="-20" dirty="0">
                <a:latin typeface="Corbel"/>
                <a:cs typeface="Corbel"/>
              </a:rPr>
              <a:t>Trained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20" dirty="0">
                <a:latin typeface="Corbel"/>
                <a:cs typeface="Corbel"/>
              </a:rPr>
              <a:t>Maktab</a:t>
            </a:r>
            <a:r>
              <a:rPr sz="2800" spc="-120" dirty="0">
                <a:latin typeface="Corbel"/>
                <a:cs typeface="Corbel"/>
              </a:rPr>
              <a:t> </a:t>
            </a:r>
            <a:r>
              <a:rPr lang="en-US" sz="2800" spc="-10" dirty="0">
                <a:latin typeface="Corbel"/>
                <a:cs typeface="Corbel"/>
              </a:rPr>
              <a:t>Supervisor:</a:t>
            </a:r>
            <a:r>
              <a:rPr sz="2800" dirty="0">
                <a:latin typeface="Corbel"/>
                <a:cs typeface="Corbel"/>
              </a:rPr>
              <a:t>	</a:t>
            </a:r>
            <a:r>
              <a:rPr lang="en-US" sz="2800" dirty="0">
                <a:latin typeface="Corbel"/>
                <a:cs typeface="Corbel"/>
              </a:rPr>
              <a:t> </a:t>
            </a:r>
            <a:r>
              <a:rPr lang="en-IN" sz="2800" b="1" spc="130" dirty="0">
                <a:latin typeface="Tahoma"/>
                <a:cs typeface="Tahoma"/>
              </a:rPr>
              <a:t>560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8027" y="4908930"/>
            <a:ext cx="2115820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340"/>
              </a:lnSpc>
              <a:spcBef>
                <a:spcPts val="95"/>
              </a:spcBef>
            </a:pPr>
            <a:r>
              <a:rPr sz="2800" b="1" spc="150" dirty="0">
                <a:latin typeface="Tahoma"/>
                <a:cs typeface="Tahoma"/>
              </a:rPr>
              <a:t>58</a:t>
            </a:r>
            <a:r>
              <a:rPr lang="en-IN" sz="2800" b="1" spc="150" dirty="0">
                <a:latin typeface="Tahoma"/>
                <a:cs typeface="Tahoma"/>
              </a:rPr>
              <a:t>,</a:t>
            </a:r>
            <a:r>
              <a:rPr sz="2800" b="1" spc="150" dirty="0">
                <a:latin typeface="Tahoma"/>
                <a:cs typeface="Tahoma"/>
              </a:rPr>
              <a:t>319</a:t>
            </a:r>
            <a:endParaRPr sz="2800" dirty="0">
              <a:latin typeface="Tahoma"/>
              <a:cs typeface="Tahoma"/>
            </a:endParaRPr>
          </a:p>
          <a:p>
            <a:pPr marL="20320">
              <a:lnSpc>
                <a:spcPts val="3340"/>
              </a:lnSpc>
            </a:pPr>
            <a:r>
              <a:rPr sz="2800" spc="-20" dirty="0">
                <a:latin typeface="Corbel"/>
                <a:cs typeface="Corbel"/>
              </a:rPr>
              <a:t>Total</a:t>
            </a:r>
            <a:r>
              <a:rPr sz="2800" spc="-10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Maktabs</a:t>
            </a:r>
            <a:endParaRPr sz="2800" dirty="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47086" y="6077813"/>
            <a:ext cx="29025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Corbel"/>
                <a:cs typeface="Corbel"/>
              </a:rPr>
              <a:t>Organized</a:t>
            </a:r>
            <a:r>
              <a:rPr sz="2800" spc="-11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Maktabs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997832" y="5632500"/>
            <a:ext cx="148856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2800" b="1" spc="145" dirty="0">
                <a:latin typeface="Tahoma"/>
                <a:cs typeface="Tahoma"/>
              </a:rPr>
              <a:t>21,315</a:t>
            </a:r>
            <a:endParaRPr sz="2800" dirty="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143500" y="4440935"/>
            <a:ext cx="0" cy="1172210"/>
          </a:xfrm>
          <a:custGeom>
            <a:avLst/>
            <a:gdLst/>
            <a:ahLst/>
            <a:cxnLst/>
            <a:rect l="l" t="t" r="r" b="b"/>
            <a:pathLst>
              <a:path h="1172210">
                <a:moveTo>
                  <a:pt x="0" y="0"/>
                </a:moveTo>
                <a:lnTo>
                  <a:pt x="0" y="1172095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993732" y="1764112"/>
            <a:ext cx="1" cy="4078664"/>
          </a:xfrm>
          <a:prstGeom prst="line">
            <a:avLst/>
          </a:prstGeom>
          <a:ln>
            <a:solidFill>
              <a:srgbClr val="7489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3340" y="1945307"/>
            <a:ext cx="11050684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457200" indent="-457200" algn="r" rtl="1">
              <a:lnSpc>
                <a:spcPct val="150000"/>
              </a:lnSpc>
              <a:buClr>
                <a:srgbClr val="A8C0B7"/>
              </a:buClr>
              <a:buFont typeface="Wingdings" panose="05000000000000000000" pitchFamily="2" charset="2"/>
              <a:buChar char=""/>
              <a:defRPr sz="2800">
                <a:latin typeface="Jameel Noori Nastaleeq" panose="02000503000000000004" pitchFamily="2" charset="-78"/>
                <a:cs typeface="Jameel Noori Nastaleeq" panose="02000503000000000004" pitchFamily="2" charset="-78"/>
              </a:defRPr>
            </a:lvl1pPr>
          </a:lstStyle>
          <a:p>
            <a:pPr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dirty="0">
                <a:latin typeface="Corbel" panose="020B0503020204020204" pitchFamily="34" charset="0"/>
                <a:ea typeface="HP Simplified Hans" panose="020B0500000000000000" pitchFamily="34" charset="-122"/>
              </a:rPr>
              <a:t>A dedicated </a:t>
            </a:r>
            <a:r>
              <a:rPr lang="en-IN" b="1" dirty="0">
                <a:latin typeface="Corbel" panose="020B0503020204020204" pitchFamily="34" charset="0"/>
                <a:ea typeface="HP Simplified Hans" panose="020B0500000000000000" pitchFamily="34" charset="-122"/>
              </a:rPr>
              <a:t>Research and Development Center </a:t>
            </a:r>
            <a:r>
              <a:rPr lang="en-IN" dirty="0">
                <a:latin typeface="Corbel" panose="020B0503020204020204" pitchFamily="34" charset="0"/>
                <a:ea typeface="HP Simplified Hans" panose="020B0500000000000000" pitchFamily="34" charset="-122"/>
              </a:rPr>
              <a:t>has been established in Bangalore, focusing on curriculum, education and innovation.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IN" dirty="0">
              <a:latin typeface="Corbel" panose="020B0503020204020204" pitchFamily="34" charset="0"/>
              <a:ea typeface="HP Simplified Hans" panose="020B0500000000000000" pitchFamily="34" charset="-122"/>
            </a:endParaRPr>
          </a:p>
          <a:p>
            <a:pPr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  <a:ea typeface="HP Simplified Hans" panose="020B0500000000000000" pitchFamily="34" charset="-122"/>
              </a:rPr>
              <a:t>A new book series, </a:t>
            </a:r>
            <a:r>
              <a:rPr lang="en-US" b="1" dirty="0">
                <a:latin typeface="Corbel" panose="020B0503020204020204" pitchFamily="34" charset="0"/>
                <a:ea typeface="HP Simplified Hans" panose="020B0500000000000000" pitchFamily="34" charset="-122"/>
              </a:rPr>
              <a:t>"Deeni Taalimaat," was published in 2016</a:t>
            </a:r>
            <a:r>
              <a:rPr lang="en-US" dirty="0">
                <a:latin typeface="Corbel" panose="020B0503020204020204" pitchFamily="34" charset="0"/>
                <a:ea typeface="HP Simplified Hans" panose="020B0500000000000000" pitchFamily="34" charset="-122"/>
              </a:rPr>
              <a:t> to meet modern needs, offering content in an accessible and engaging style.</a:t>
            </a:r>
          </a:p>
          <a:p>
            <a:pPr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latin typeface="Corbel" panose="020B0503020204020204" pitchFamily="34" charset="0"/>
              <a:ea typeface="HP Simplified Hans" panose="020B0500000000000000" pitchFamily="34" charset="-122"/>
            </a:endParaRPr>
          </a:p>
          <a:p>
            <a:pPr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orbel" panose="020B0503020204020204" pitchFamily="34" charset="0"/>
                <a:ea typeface="HP Simplified Hans" panose="020B0500000000000000" pitchFamily="34" charset="-122"/>
              </a:rPr>
              <a:t>We conduct </a:t>
            </a:r>
            <a:r>
              <a:rPr lang="en-US" b="1" dirty="0">
                <a:latin typeface="Corbel" panose="020B0503020204020204" pitchFamily="34" charset="0"/>
                <a:ea typeface="HP Simplified Hans" panose="020B0500000000000000" pitchFamily="34" charset="-122"/>
              </a:rPr>
              <a:t>annual board examinations </a:t>
            </a:r>
            <a:r>
              <a:rPr lang="en-US" dirty="0">
                <a:latin typeface="Corbel" panose="020B0503020204020204" pitchFamily="34" charset="0"/>
                <a:ea typeface="HP Simplified Hans" panose="020B0500000000000000" pitchFamily="34" charset="-122"/>
              </a:rPr>
              <a:t>in which students from all affiliated </a:t>
            </a:r>
            <a:r>
              <a:rPr lang="en-US" dirty="0" err="1">
                <a:latin typeface="Corbel" panose="020B0503020204020204" pitchFamily="34" charset="0"/>
                <a:ea typeface="HP Simplified Hans" panose="020B0500000000000000" pitchFamily="34" charset="-122"/>
              </a:rPr>
              <a:t>maktabs</a:t>
            </a:r>
            <a:r>
              <a:rPr lang="en-US" dirty="0">
                <a:latin typeface="Corbel" panose="020B0503020204020204" pitchFamily="34" charset="0"/>
                <a:ea typeface="HP Simplified Hans" panose="020B0500000000000000" pitchFamily="34" charset="-122"/>
              </a:rPr>
              <a:t> across the country appear.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1624" y="1142621"/>
            <a:ext cx="3102131" cy="621491"/>
          </a:xfrm>
          <a:prstGeom prst="rect">
            <a:avLst/>
          </a:prstGeom>
          <a:solidFill>
            <a:srgbClr val="748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686072" y="1183161"/>
            <a:ext cx="30540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  <a:latin typeface="Jameel Noori Nastaleeq" panose="02000503000000000004" pitchFamily="2" charset="-78"/>
                <a:ea typeface="Cascadia Mono Light" panose="020B0609020000020004" pitchFamily="49" charset="0"/>
                <a:cs typeface="Jameel Noori Nastaleeq" panose="02000503000000000004" pitchFamily="2" charset="-78"/>
              </a:defRPr>
            </a:lvl1pPr>
          </a:lstStyle>
          <a:p>
            <a:pPr algn="l"/>
            <a:r>
              <a:rPr lang="en-IN" sz="2800" dirty="0">
                <a:latin typeface="Ivy Mode" panose="020B0404020101010102" pitchFamily="34" charset="0"/>
                <a:ea typeface="HP Simplified Hans" panose="020B0500000000000000" pitchFamily="34" charset="-122"/>
                <a:cs typeface="Ivy Mode" panose="020B0404020101010102" pitchFamily="34" charset="0"/>
              </a:rPr>
              <a:t>Ongoing Activities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5263" y="269241"/>
            <a:ext cx="1216817" cy="4369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96354"/>
            <a:ext cx="2815628" cy="338554"/>
          </a:xfrm>
          <a:prstGeom prst="rect">
            <a:avLst/>
          </a:prstGeom>
          <a:solidFill>
            <a:srgbClr val="748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/>
          <p:cNvSpPr/>
          <p:nvPr/>
        </p:nvSpPr>
        <p:spPr>
          <a:xfrm>
            <a:off x="90539" y="5"/>
            <a:ext cx="706170" cy="706170"/>
          </a:xfrm>
          <a:prstGeom prst="ellipse">
            <a:avLst/>
          </a:prstGeom>
          <a:solidFill>
            <a:srgbClr val="E2E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780011" y="196354"/>
            <a:ext cx="2151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 err="1">
                <a:solidFill>
                  <a:schemeClr val="bg1"/>
                </a:solidFill>
                <a:latin typeface="Ivy Mode" panose="020B0404020101010102" pitchFamily="34" charset="0"/>
                <a:cs typeface="Ivy Mode" panose="020B0404020101010102" pitchFamily="34" charset="0"/>
              </a:rPr>
              <a:t>Deeni</a:t>
            </a:r>
            <a:r>
              <a:rPr lang="en-IN" sz="1600" dirty="0">
                <a:solidFill>
                  <a:schemeClr val="bg1"/>
                </a:solidFill>
                <a:latin typeface="Ivy Mode" panose="020B0404020101010102" pitchFamily="34" charset="0"/>
                <a:cs typeface="Ivy Mode" panose="020B0404020101010102" pitchFamily="34" charset="0"/>
              </a:rPr>
              <a:t> </a:t>
            </a:r>
            <a:r>
              <a:rPr lang="en-IN" sz="1600" dirty="0" err="1">
                <a:solidFill>
                  <a:schemeClr val="bg1"/>
                </a:solidFill>
                <a:latin typeface="Ivy Mode" panose="020B0404020101010102" pitchFamily="34" charset="0"/>
                <a:cs typeface="Ivy Mode" panose="020B0404020101010102" pitchFamily="34" charset="0"/>
              </a:rPr>
              <a:t>Ta’alimi</a:t>
            </a:r>
            <a:r>
              <a:rPr lang="en-IN" sz="1600" dirty="0">
                <a:solidFill>
                  <a:schemeClr val="bg1"/>
                </a:solidFill>
                <a:latin typeface="Ivy Mode" panose="020B0404020101010102" pitchFamily="34" charset="0"/>
                <a:cs typeface="Ivy Mode" panose="020B0404020101010102" pitchFamily="34" charset="0"/>
              </a:rPr>
              <a:t> Board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3" y="83136"/>
            <a:ext cx="564990" cy="5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7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53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900991" y="3106481"/>
            <a:ext cx="6657678" cy="421934"/>
          </a:xfrm>
          <a:custGeom>
            <a:avLst/>
            <a:gdLst/>
            <a:ahLst/>
            <a:cxnLst/>
            <a:rect l="l" t="t" r="r" b="b"/>
            <a:pathLst>
              <a:path w="6753225" h="510539">
                <a:moveTo>
                  <a:pt x="6497574" y="0"/>
                </a:moveTo>
                <a:lnTo>
                  <a:pt x="255269" y="0"/>
                </a:lnTo>
                <a:lnTo>
                  <a:pt x="209387" y="4112"/>
                </a:lnTo>
                <a:lnTo>
                  <a:pt x="166202" y="15970"/>
                </a:lnTo>
                <a:lnTo>
                  <a:pt x="126435" y="34851"/>
                </a:lnTo>
                <a:lnTo>
                  <a:pt x="90807" y="60035"/>
                </a:lnTo>
                <a:lnTo>
                  <a:pt x="60040" y="90802"/>
                </a:lnTo>
                <a:lnTo>
                  <a:pt x="34854" y="126429"/>
                </a:lnTo>
                <a:lnTo>
                  <a:pt x="15971" y="166197"/>
                </a:lnTo>
                <a:lnTo>
                  <a:pt x="4113" y="209384"/>
                </a:lnTo>
                <a:lnTo>
                  <a:pt x="0" y="255270"/>
                </a:lnTo>
                <a:lnTo>
                  <a:pt x="4113" y="301155"/>
                </a:lnTo>
                <a:lnTo>
                  <a:pt x="15971" y="344342"/>
                </a:lnTo>
                <a:lnTo>
                  <a:pt x="34854" y="384110"/>
                </a:lnTo>
                <a:lnTo>
                  <a:pt x="60040" y="419737"/>
                </a:lnTo>
                <a:lnTo>
                  <a:pt x="90807" y="450504"/>
                </a:lnTo>
                <a:lnTo>
                  <a:pt x="126435" y="475688"/>
                </a:lnTo>
                <a:lnTo>
                  <a:pt x="166202" y="494569"/>
                </a:lnTo>
                <a:lnTo>
                  <a:pt x="209387" y="506427"/>
                </a:lnTo>
                <a:lnTo>
                  <a:pt x="255269" y="510540"/>
                </a:lnTo>
                <a:lnTo>
                  <a:pt x="6497574" y="510540"/>
                </a:lnTo>
                <a:lnTo>
                  <a:pt x="6543456" y="506427"/>
                </a:lnTo>
                <a:lnTo>
                  <a:pt x="6586641" y="494569"/>
                </a:lnTo>
                <a:lnTo>
                  <a:pt x="6626408" y="475688"/>
                </a:lnTo>
                <a:lnTo>
                  <a:pt x="6662036" y="450504"/>
                </a:lnTo>
                <a:lnTo>
                  <a:pt x="6692803" y="419737"/>
                </a:lnTo>
                <a:lnTo>
                  <a:pt x="6717989" y="384110"/>
                </a:lnTo>
                <a:lnTo>
                  <a:pt x="6736872" y="344342"/>
                </a:lnTo>
                <a:lnTo>
                  <a:pt x="6748730" y="301155"/>
                </a:lnTo>
                <a:lnTo>
                  <a:pt x="6752844" y="255270"/>
                </a:lnTo>
                <a:lnTo>
                  <a:pt x="6748730" y="209384"/>
                </a:lnTo>
                <a:lnTo>
                  <a:pt x="6736872" y="166197"/>
                </a:lnTo>
                <a:lnTo>
                  <a:pt x="6717989" y="126429"/>
                </a:lnTo>
                <a:lnTo>
                  <a:pt x="6692803" y="90802"/>
                </a:lnTo>
                <a:lnTo>
                  <a:pt x="6662036" y="60035"/>
                </a:lnTo>
                <a:lnTo>
                  <a:pt x="6626408" y="34851"/>
                </a:lnTo>
                <a:lnTo>
                  <a:pt x="6586641" y="15970"/>
                </a:lnTo>
                <a:lnTo>
                  <a:pt x="6543456" y="4112"/>
                </a:lnTo>
                <a:lnTo>
                  <a:pt x="6497574" y="0"/>
                </a:lnTo>
                <a:close/>
              </a:path>
            </a:pathLst>
          </a:custGeom>
          <a:solidFill>
            <a:srgbClr val="7488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04936" y="3100149"/>
            <a:ext cx="5708015" cy="273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Image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three-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day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training</a:t>
            </a:r>
            <a:r>
              <a:rPr sz="20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event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for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maktab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 teachers</a:t>
            </a:r>
            <a:endParaRPr sz="2000" dirty="0">
              <a:latin typeface="Corbel"/>
              <a:cs typeface="Corbe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9144"/>
            <a:ext cx="2816860" cy="707390"/>
            <a:chOff x="0" y="9144"/>
            <a:chExt cx="2816860" cy="707390"/>
          </a:xfrm>
        </p:grpSpPr>
        <p:sp>
          <p:nvSpPr>
            <p:cNvPr id="8" name="object 8"/>
            <p:cNvSpPr/>
            <p:nvPr/>
          </p:nvSpPr>
          <p:spPr>
            <a:xfrm>
              <a:off x="0" y="196596"/>
              <a:ext cx="2816860" cy="338455"/>
            </a:xfrm>
            <a:custGeom>
              <a:avLst/>
              <a:gdLst/>
              <a:ahLst/>
              <a:cxnLst/>
              <a:rect l="l" t="t" r="r" b="b"/>
              <a:pathLst>
                <a:path w="2816860" h="338455">
                  <a:moveTo>
                    <a:pt x="2816352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2816352" y="338327"/>
                  </a:lnTo>
                  <a:lnTo>
                    <a:pt x="2816352" y="0"/>
                  </a:lnTo>
                  <a:close/>
                </a:path>
              </a:pathLst>
            </a:custGeom>
            <a:solidFill>
              <a:srgbClr val="7488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9915" y="9144"/>
              <a:ext cx="707390" cy="707390"/>
            </a:xfrm>
            <a:custGeom>
              <a:avLst/>
              <a:gdLst/>
              <a:ahLst/>
              <a:cxnLst/>
              <a:rect l="l" t="t" r="r" b="b"/>
              <a:pathLst>
                <a:path w="707390" h="707390">
                  <a:moveTo>
                    <a:pt x="353568" y="0"/>
                  </a:moveTo>
                  <a:lnTo>
                    <a:pt x="305589" y="3226"/>
                  </a:lnTo>
                  <a:lnTo>
                    <a:pt x="259573" y="12625"/>
                  </a:lnTo>
                  <a:lnTo>
                    <a:pt x="215941" y="27777"/>
                  </a:lnTo>
                  <a:lnTo>
                    <a:pt x="175113" y="48260"/>
                  </a:lnTo>
                  <a:lnTo>
                    <a:pt x="137511" y="73653"/>
                  </a:lnTo>
                  <a:lnTo>
                    <a:pt x="103555" y="103536"/>
                  </a:lnTo>
                  <a:lnTo>
                    <a:pt x="73668" y="137489"/>
                  </a:lnTo>
                  <a:lnTo>
                    <a:pt x="48271" y="175090"/>
                  </a:lnTo>
                  <a:lnTo>
                    <a:pt x="27784" y="215919"/>
                  </a:lnTo>
                  <a:lnTo>
                    <a:pt x="12629" y="259556"/>
                  </a:lnTo>
                  <a:lnTo>
                    <a:pt x="3227" y="305579"/>
                  </a:lnTo>
                  <a:lnTo>
                    <a:pt x="0" y="353567"/>
                  </a:lnTo>
                  <a:lnTo>
                    <a:pt x="3227" y="401556"/>
                  </a:lnTo>
                  <a:lnTo>
                    <a:pt x="12629" y="447579"/>
                  </a:lnTo>
                  <a:lnTo>
                    <a:pt x="27784" y="491216"/>
                  </a:lnTo>
                  <a:lnTo>
                    <a:pt x="48271" y="532045"/>
                  </a:lnTo>
                  <a:lnTo>
                    <a:pt x="73668" y="569646"/>
                  </a:lnTo>
                  <a:lnTo>
                    <a:pt x="103555" y="603599"/>
                  </a:lnTo>
                  <a:lnTo>
                    <a:pt x="137511" y="633482"/>
                  </a:lnTo>
                  <a:lnTo>
                    <a:pt x="175113" y="658876"/>
                  </a:lnTo>
                  <a:lnTo>
                    <a:pt x="215941" y="679358"/>
                  </a:lnTo>
                  <a:lnTo>
                    <a:pt x="259573" y="694510"/>
                  </a:lnTo>
                  <a:lnTo>
                    <a:pt x="305589" y="703909"/>
                  </a:lnTo>
                  <a:lnTo>
                    <a:pt x="353568" y="707135"/>
                  </a:lnTo>
                  <a:lnTo>
                    <a:pt x="401546" y="703909"/>
                  </a:lnTo>
                  <a:lnTo>
                    <a:pt x="447562" y="694510"/>
                  </a:lnTo>
                  <a:lnTo>
                    <a:pt x="491194" y="679358"/>
                  </a:lnTo>
                  <a:lnTo>
                    <a:pt x="532022" y="658876"/>
                  </a:lnTo>
                  <a:lnTo>
                    <a:pt x="569624" y="633482"/>
                  </a:lnTo>
                  <a:lnTo>
                    <a:pt x="603580" y="603599"/>
                  </a:lnTo>
                  <a:lnTo>
                    <a:pt x="633467" y="569646"/>
                  </a:lnTo>
                  <a:lnTo>
                    <a:pt x="658864" y="532045"/>
                  </a:lnTo>
                  <a:lnTo>
                    <a:pt x="679351" y="491216"/>
                  </a:lnTo>
                  <a:lnTo>
                    <a:pt x="694506" y="447579"/>
                  </a:lnTo>
                  <a:lnTo>
                    <a:pt x="703908" y="401556"/>
                  </a:lnTo>
                  <a:lnTo>
                    <a:pt x="707136" y="353567"/>
                  </a:lnTo>
                  <a:lnTo>
                    <a:pt x="703908" y="305579"/>
                  </a:lnTo>
                  <a:lnTo>
                    <a:pt x="694506" y="259556"/>
                  </a:lnTo>
                  <a:lnTo>
                    <a:pt x="679351" y="215919"/>
                  </a:lnTo>
                  <a:lnTo>
                    <a:pt x="658864" y="175090"/>
                  </a:lnTo>
                  <a:lnTo>
                    <a:pt x="633467" y="137489"/>
                  </a:lnTo>
                  <a:lnTo>
                    <a:pt x="603580" y="103536"/>
                  </a:lnTo>
                  <a:lnTo>
                    <a:pt x="569624" y="73653"/>
                  </a:lnTo>
                  <a:lnTo>
                    <a:pt x="532022" y="48260"/>
                  </a:lnTo>
                  <a:lnTo>
                    <a:pt x="491194" y="27777"/>
                  </a:lnTo>
                  <a:lnTo>
                    <a:pt x="447562" y="12625"/>
                  </a:lnTo>
                  <a:lnTo>
                    <a:pt x="401546" y="3226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9FB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58722" y="223519"/>
            <a:ext cx="2048053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Deeni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Ta’alimi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Board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0966" y="92872"/>
            <a:ext cx="565404" cy="5638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1832335" cy="6857998"/>
            <a:chOff x="0" y="0"/>
            <a:chExt cx="11832335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247375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5780" y="2380488"/>
              <a:ext cx="3686555" cy="20726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6635" y="4724780"/>
              <a:ext cx="3695700" cy="211988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object 6"/>
            <p:cNvSpPr/>
            <p:nvPr/>
          </p:nvSpPr>
          <p:spPr>
            <a:xfrm>
              <a:off x="0" y="196595"/>
              <a:ext cx="3124200" cy="336805"/>
            </a:xfrm>
            <a:custGeom>
              <a:avLst/>
              <a:gdLst/>
              <a:ahLst/>
              <a:cxnLst/>
              <a:rect l="l" t="t" r="r" b="b"/>
              <a:pathLst>
                <a:path w="2816860" h="338455">
                  <a:moveTo>
                    <a:pt x="2816352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2816352" y="338327"/>
                  </a:lnTo>
                  <a:lnTo>
                    <a:pt x="2816352" y="0"/>
                  </a:lnTo>
                  <a:close/>
                </a:path>
              </a:pathLst>
            </a:custGeom>
            <a:solidFill>
              <a:srgbClr val="74887A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89915" y="9144"/>
              <a:ext cx="707390" cy="707390"/>
            </a:xfrm>
            <a:custGeom>
              <a:avLst/>
              <a:gdLst/>
              <a:ahLst/>
              <a:cxnLst/>
              <a:rect l="l" t="t" r="r" b="b"/>
              <a:pathLst>
                <a:path w="707390" h="707390">
                  <a:moveTo>
                    <a:pt x="353568" y="0"/>
                  </a:moveTo>
                  <a:lnTo>
                    <a:pt x="305589" y="3226"/>
                  </a:lnTo>
                  <a:lnTo>
                    <a:pt x="259573" y="12625"/>
                  </a:lnTo>
                  <a:lnTo>
                    <a:pt x="215941" y="27777"/>
                  </a:lnTo>
                  <a:lnTo>
                    <a:pt x="175113" y="48260"/>
                  </a:lnTo>
                  <a:lnTo>
                    <a:pt x="137511" y="73653"/>
                  </a:lnTo>
                  <a:lnTo>
                    <a:pt x="103555" y="103536"/>
                  </a:lnTo>
                  <a:lnTo>
                    <a:pt x="73668" y="137489"/>
                  </a:lnTo>
                  <a:lnTo>
                    <a:pt x="48271" y="175090"/>
                  </a:lnTo>
                  <a:lnTo>
                    <a:pt x="27784" y="215919"/>
                  </a:lnTo>
                  <a:lnTo>
                    <a:pt x="12629" y="259556"/>
                  </a:lnTo>
                  <a:lnTo>
                    <a:pt x="3227" y="305579"/>
                  </a:lnTo>
                  <a:lnTo>
                    <a:pt x="0" y="353567"/>
                  </a:lnTo>
                  <a:lnTo>
                    <a:pt x="3227" y="401556"/>
                  </a:lnTo>
                  <a:lnTo>
                    <a:pt x="12629" y="447579"/>
                  </a:lnTo>
                  <a:lnTo>
                    <a:pt x="27784" y="491216"/>
                  </a:lnTo>
                  <a:lnTo>
                    <a:pt x="48271" y="532045"/>
                  </a:lnTo>
                  <a:lnTo>
                    <a:pt x="73668" y="569646"/>
                  </a:lnTo>
                  <a:lnTo>
                    <a:pt x="103555" y="603599"/>
                  </a:lnTo>
                  <a:lnTo>
                    <a:pt x="137511" y="633482"/>
                  </a:lnTo>
                  <a:lnTo>
                    <a:pt x="175113" y="658876"/>
                  </a:lnTo>
                  <a:lnTo>
                    <a:pt x="215941" y="679358"/>
                  </a:lnTo>
                  <a:lnTo>
                    <a:pt x="259573" y="694510"/>
                  </a:lnTo>
                  <a:lnTo>
                    <a:pt x="305589" y="703909"/>
                  </a:lnTo>
                  <a:lnTo>
                    <a:pt x="353568" y="707135"/>
                  </a:lnTo>
                  <a:lnTo>
                    <a:pt x="401546" y="703909"/>
                  </a:lnTo>
                  <a:lnTo>
                    <a:pt x="447562" y="694510"/>
                  </a:lnTo>
                  <a:lnTo>
                    <a:pt x="491194" y="679358"/>
                  </a:lnTo>
                  <a:lnTo>
                    <a:pt x="532022" y="658876"/>
                  </a:lnTo>
                  <a:lnTo>
                    <a:pt x="569624" y="633482"/>
                  </a:lnTo>
                  <a:lnTo>
                    <a:pt x="603580" y="603599"/>
                  </a:lnTo>
                  <a:lnTo>
                    <a:pt x="633467" y="569646"/>
                  </a:lnTo>
                  <a:lnTo>
                    <a:pt x="658864" y="532045"/>
                  </a:lnTo>
                  <a:lnTo>
                    <a:pt x="679351" y="491216"/>
                  </a:lnTo>
                  <a:lnTo>
                    <a:pt x="694506" y="447579"/>
                  </a:lnTo>
                  <a:lnTo>
                    <a:pt x="703908" y="401556"/>
                  </a:lnTo>
                  <a:lnTo>
                    <a:pt x="707136" y="353567"/>
                  </a:lnTo>
                  <a:lnTo>
                    <a:pt x="703908" y="305579"/>
                  </a:lnTo>
                  <a:lnTo>
                    <a:pt x="694506" y="259556"/>
                  </a:lnTo>
                  <a:lnTo>
                    <a:pt x="679351" y="215919"/>
                  </a:lnTo>
                  <a:lnTo>
                    <a:pt x="658864" y="175090"/>
                  </a:lnTo>
                  <a:lnTo>
                    <a:pt x="633467" y="137489"/>
                  </a:lnTo>
                  <a:lnTo>
                    <a:pt x="603580" y="103536"/>
                  </a:lnTo>
                  <a:lnTo>
                    <a:pt x="569624" y="73653"/>
                  </a:lnTo>
                  <a:lnTo>
                    <a:pt x="532022" y="48260"/>
                  </a:lnTo>
                  <a:lnTo>
                    <a:pt x="491194" y="27777"/>
                  </a:lnTo>
                  <a:lnTo>
                    <a:pt x="447562" y="12625"/>
                  </a:lnTo>
                  <a:lnTo>
                    <a:pt x="401546" y="3226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9FB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58722" y="223519"/>
            <a:ext cx="2265477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solidFill>
                  <a:srgbClr val="FFFFFF"/>
                </a:solidFill>
                <a:latin typeface="Verdana"/>
                <a:cs typeface="Verdana"/>
              </a:rPr>
              <a:t>Deeni</a:t>
            </a:r>
            <a:r>
              <a:rPr sz="16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Verdana"/>
                <a:cs typeface="Verdana"/>
              </a:rPr>
              <a:t>Ta’alimi </a:t>
            </a:r>
            <a:r>
              <a:rPr sz="1600" spc="-10" dirty="0">
                <a:solidFill>
                  <a:srgbClr val="FFFFFF"/>
                </a:solidFill>
                <a:latin typeface="Verdana"/>
                <a:cs typeface="Verdana"/>
              </a:rPr>
              <a:t>Board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0020" y="6857"/>
            <a:ext cx="11672316" cy="2074164"/>
            <a:chOff x="160020" y="6857"/>
            <a:chExt cx="11672316" cy="2074164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020" y="83819"/>
              <a:ext cx="565404" cy="5638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5779" y="6857"/>
              <a:ext cx="3686556" cy="20741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14660" y="269748"/>
              <a:ext cx="1217676" cy="4358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0535"/>
            <a:ext cx="11960351" cy="6767465"/>
            <a:chOff x="0" y="90535"/>
            <a:chExt cx="11960351" cy="67674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209453"/>
              <a:ext cx="8627951" cy="36485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3459" y="90535"/>
              <a:ext cx="3326892" cy="26038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33459" y="4765546"/>
              <a:ext cx="3326892" cy="20924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3459" y="2787395"/>
              <a:ext cx="3326892" cy="187299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81"/>
            <a:ext cx="8627951" cy="37438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1694</TotalTime>
  <Words>173</Words>
  <Application>Microsoft Office PowerPoint</Application>
  <PresentationFormat>Widescreen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Arial</vt:lpstr>
      <vt:lpstr>Calibri</vt:lpstr>
      <vt:lpstr>Candara</vt:lpstr>
      <vt:lpstr>Cascadia Mono Light</vt:lpstr>
      <vt:lpstr>Corbel</vt:lpstr>
      <vt:lpstr>Corbel Light</vt:lpstr>
      <vt:lpstr>HP Simplified Hans</vt:lpstr>
      <vt:lpstr>Ivy Mode</vt:lpstr>
      <vt:lpstr>Ivy Mode Light</vt:lpstr>
      <vt:lpstr>Jameel Noori Nastaleeq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JUH</cp:lastModifiedBy>
  <cp:revision>227</cp:revision>
  <dcterms:created xsi:type="dcterms:W3CDTF">2025-10-21T09:32:21Z</dcterms:created>
  <dcterms:modified xsi:type="dcterms:W3CDTF">2026-03-19T05:43:34Z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2025-10-21T00:00:00Z</vt:filetime>
  </property>
  <property fmtid="{D5CDD505-2E9C-101B-9397-08002B2CF9AE}" pid="5" name="Producer">
    <vt:lpwstr>Microsoft® PowerPoint® 2016</vt:lpwstr>
  </property>
</Properties>
</file>